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Roboto"/>
      <p:regular r:id="rId21"/>
      <p:bold r:id="rId22"/>
      <p:italic r:id="rId23"/>
      <p:boldItalic r:id="rId24"/>
    </p:embeddedFon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jcFlDEsvShxQZOtDqaMzD0kx+c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8"/>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27"/>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7"/>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77" name="Google Shape;77;p27"/>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28"/>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8"/>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29"/>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9"/>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29"/>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94" name="Google Shape;94;p29"/>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u="none" cap="none" strike="noStrike">
                <a:solidFill>
                  <a:srgbClr val="86D1D8"/>
                </a:solidFill>
                <a:latin typeface="Arial"/>
                <a:ea typeface="Arial"/>
                <a:cs typeface="Arial"/>
                <a:sym typeface="Arial"/>
              </a:rPr>
              <a:t>“</a:t>
            </a:r>
            <a:endParaRPr/>
          </a:p>
        </p:txBody>
      </p:sp>
      <p:sp>
        <p:nvSpPr>
          <p:cNvPr id="95" name="Google Shape;95;p29"/>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u="none" cap="none" strike="noStrik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30"/>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0"/>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3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1"/>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31"/>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31"/>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31"/>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31"/>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31"/>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31"/>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31"/>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3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2"/>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32"/>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32"/>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32"/>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32"/>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32"/>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32"/>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32"/>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32"/>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32"/>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32"/>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3"/>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34"/>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4"/>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3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2" name="Google Shape;32;p20"/>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3" name="Google Shape;33;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22"/>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2"/>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43" name="Google Shape;43;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9" name="Google Shape;49;p23"/>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0" name="Google Shape;50;p23"/>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1" name="Google Shape;51;p23"/>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2" name="Google Shape;52;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2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5"/>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5"/>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25"/>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6"/>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6"/>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0" name="Google Shape;70;p26"/>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3.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7"/>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7"/>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7"/>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7"/>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7"/>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canada.ca/en/public-health/services/sun-safety/skin-cance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1524000" y="1122363"/>
            <a:ext cx="9144000" cy="477837"/>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Century Gothic"/>
              <a:buNone/>
            </a:pPr>
            <a:br>
              <a:rPr b="1" lang="en-IN" sz="3200"/>
            </a:br>
            <a:r>
              <a:rPr b="1" lang="en-IN" sz="3100"/>
              <a:t>Neural Networks And Deep Learning.</a:t>
            </a:r>
            <a:endParaRPr/>
          </a:p>
        </p:txBody>
      </p:sp>
      <p:sp>
        <p:nvSpPr>
          <p:cNvPr id="148" name="Google Shape;148;p1"/>
          <p:cNvSpPr txBox="1"/>
          <p:nvPr>
            <p:ph idx="1" type="subTitle"/>
          </p:nvPr>
        </p:nvSpPr>
        <p:spPr>
          <a:xfrm>
            <a:off x="481263" y="1929319"/>
            <a:ext cx="11373853" cy="4267199"/>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3520"/>
              <a:buNone/>
            </a:pPr>
            <a:r>
              <a:rPr lang="en-IN" sz="4400"/>
              <a:t>SKIN LESION CLASSIFICATION USING CONVOLUTIONAL NEURAL NETW</a:t>
            </a:r>
            <a:r>
              <a:rPr lang="en-IN" sz="4400"/>
              <a:t>ORKS</a:t>
            </a:r>
            <a:r>
              <a:rPr lang="en-IN" sz="4800"/>
              <a:t>.</a:t>
            </a:r>
            <a:br>
              <a:rPr lang="en-IN" sz="4800"/>
            </a:br>
            <a:br>
              <a:rPr lang="en-IN" sz="2000"/>
            </a:br>
            <a:r>
              <a:rPr lang="en-IN" sz="2000"/>
              <a:t>   </a:t>
            </a:r>
            <a:endParaRPr/>
          </a:p>
          <a:p>
            <a:pPr indent="0" lvl="0" marL="0" rtl="0" algn="l">
              <a:spcBef>
                <a:spcPts val="1000"/>
              </a:spcBef>
              <a:spcAft>
                <a:spcPts val="0"/>
              </a:spcAft>
              <a:buSzPts val="3520"/>
              <a:buNone/>
            </a:pPr>
            <a:r>
              <a:rPr lang="en-IN"/>
              <a:t>Paper: https://ieeexplore.ieee.org/document/9873756</a:t>
            </a:r>
            <a:r>
              <a:rPr lang="en-IN"/>
              <a:t>                                                                                                              Published : 31 July 2022</a:t>
            </a:r>
            <a:endParaRPr/>
          </a:p>
          <a:p>
            <a:pPr indent="0" lvl="0" marL="0" rtl="0" algn="ctr">
              <a:spcBef>
                <a:spcPts val="1000"/>
              </a:spcBef>
              <a:spcAft>
                <a:spcPts val="0"/>
              </a:spcAft>
              <a:buSzPts val="1600"/>
              <a:buNone/>
            </a:pPr>
            <a:r>
              <a:rPr lang="en-IN"/>
              <a:t>                                                                                                          Yashwanth Polneni                                                               </a:t>
            </a:r>
            <a:endParaRPr/>
          </a:p>
          <a:p>
            <a:pPr indent="0" lvl="0" marL="0" rtl="0" algn="ctr">
              <a:spcBef>
                <a:spcPts val="1000"/>
              </a:spcBef>
              <a:spcAft>
                <a:spcPts val="0"/>
              </a:spcAft>
              <a:buSzPts val="1600"/>
              <a:buNone/>
            </a:pPr>
            <a:r>
              <a:rPr lang="en-IN"/>
              <a:t>                                                                                               700753997</a:t>
            </a:r>
            <a:br>
              <a:rPr lang="en-IN"/>
            </a:br>
            <a:r>
              <a:rPr lang="en-I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10"/>
          <p:cNvPicPr preferRelativeResize="0"/>
          <p:nvPr/>
        </p:nvPicPr>
        <p:blipFill rotWithShape="1">
          <a:blip r:embed="rId3">
            <a:alphaModFix/>
          </a:blip>
          <a:srcRect b="0" l="0" r="0" t="0"/>
          <a:stretch/>
        </p:blipFill>
        <p:spPr>
          <a:xfrm>
            <a:off x="1138990" y="0"/>
            <a:ext cx="9240252"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1"/>
          <p:cNvSpPr txBox="1"/>
          <p:nvPr>
            <p:ph type="title"/>
          </p:nvPr>
        </p:nvSpPr>
        <p:spPr>
          <a:xfrm>
            <a:off x="368969" y="452718"/>
            <a:ext cx="9681866" cy="55793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Model training and Validation</a:t>
            </a:r>
            <a:endParaRPr/>
          </a:p>
        </p:txBody>
      </p:sp>
      <p:pic>
        <p:nvPicPr>
          <p:cNvPr id="209" name="Google Shape;209;p11"/>
          <p:cNvPicPr preferRelativeResize="0"/>
          <p:nvPr>
            <p:ph idx="1" type="body"/>
          </p:nvPr>
        </p:nvPicPr>
        <p:blipFill rotWithShape="1">
          <a:blip r:embed="rId3">
            <a:alphaModFix/>
          </a:blip>
          <a:srcRect b="0" l="0" r="0" t="0"/>
          <a:stretch/>
        </p:blipFill>
        <p:spPr>
          <a:xfrm>
            <a:off x="539993" y="1499219"/>
            <a:ext cx="10561144" cy="4709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2"/>
          <p:cNvSpPr txBox="1"/>
          <p:nvPr>
            <p:ph type="title"/>
          </p:nvPr>
        </p:nvSpPr>
        <p:spPr>
          <a:xfrm>
            <a:off x="368969" y="452718"/>
            <a:ext cx="9681866" cy="55793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Model Performance on Testing Set</a:t>
            </a:r>
            <a:endParaRPr/>
          </a:p>
        </p:txBody>
      </p:sp>
      <p:pic>
        <p:nvPicPr>
          <p:cNvPr id="215" name="Google Shape;215;p12"/>
          <p:cNvPicPr preferRelativeResize="0"/>
          <p:nvPr>
            <p:ph idx="1" type="body"/>
          </p:nvPr>
        </p:nvPicPr>
        <p:blipFill rotWithShape="1">
          <a:blip r:embed="rId3">
            <a:alphaModFix/>
          </a:blip>
          <a:srcRect b="0" l="0" r="0" t="0"/>
          <a:stretch/>
        </p:blipFill>
        <p:spPr>
          <a:xfrm>
            <a:off x="368969" y="1459832"/>
            <a:ext cx="11149263" cy="46040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3"/>
          <p:cNvSpPr txBox="1"/>
          <p:nvPr>
            <p:ph type="title"/>
          </p:nvPr>
        </p:nvSpPr>
        <p:spPr>
          <a:xfrm>
            <a:off x="368969" y="452718"/>
            <a:ext cx="9681866" cy="55793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Model Classification Accuracy Plots:</a:t>
            </a:r>
            <a:endParaRPr/>
          </a:p>
        </p:txBody>
      </p:sp>
      <p:sp>
        <p:nvSpPr>
          <p:cNvPr id="221" name="Google Shape;221;p1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id="222" name="Google Shape;222;p13"/>
          <p:cNvPicPr preferRelativeResize="0"/>
          <p:nvPr/>
        </p:nvPicPr>
        <p:blipFill rotWithShape="1">
          <a:blip r:embed="rId3">
            <a:alphaModFix/>
          </a:blip>
          <a:srcRect b="0" l="0" r="0" t="0"/>
          <a:stretch/>
        </p:blipFill>
        <p:spPr>
          <a:xfrm>
            <a:off x="534046" y="1230764"/>
            <a:ext cx="11256901" cy="51745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4"/>
          <p:cNvSpPr txBox="1"/>
          <p:nvPr>
            <p:ph type="title"/>
          </p:nvPr>
        </p:nvSpPr>
        <p:spPr>
          <a:xfrm>
            <a:off x="646111" y="452718"/>
            <a:ext cx="9404723" cy="7664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Conclusion:</a:t>
            </a:r>
            <a:endParaRPr/>
          </a:p>
        </p:txBody>
      </p:sp>
      <p:sp>
        <p:nvSpPr>
          <p:cNvPr id="228" name="Google Shape;228;p14"/>
          <p:cNvSpPr txBox="1"/>
          <p:nvPr>
            <p:ph idx="1" type="body"/>
          </p:nvPr>
        </p:nvSpPr>
        <p:spPr>
          <a:xfrm>
            <a:off x="645132" y="1459832"/>
            <a:ext cx="10985394" cy="478856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Font typeface="Noto Sans Symbols"/>
              <a:buChar char="▪"/>
            </a:pPr>
            <a:r>
              <a:rPr lang="en-IN"/>
              <a:t>Investigated CNN architectures for skin lesion classification, including custom-built TSM12 and pre-trained models (InceptionV3, ResNet152V2, VGG16).</a:t>
            </a:r>
            <a:endParaRPr/>
          </a:p>
          <a:p>
            <a:pPr indent="-342900" lvl="0" marL="342900" rtl="0" algn="l">
              <a:spcBef>
                <a:spcPts val="1000"/>
              </a:spcBef>
              <a:spcAft>
                <a:spcPts val="0"/>
              </a:spcAft>
              <a:buSzPts val="1600"/>
              <a:buFont typeface="Noto Sans Symbols"/>
              <a:buChar char="▪"/>
            </a:pPr>
            <a:r>
              <a:rPr lang="en-IN"/>
              <a:t>Data preprocessing involved cleaning, feature normalization, data augmentation, and weighted classes to handle imbalance.</a:t>
            </a:r>
            <a:endParaRPr/>
          </a:p>
          <a:p>
            <a:pPr indent="-342900" lvl="0" marL="342900" rtl="0" algn="l">
              <a:spcBef>
                <a:spcPts val="1000"/>
              </a:spcBef>
              <a:spcAft>
                <a:spcPts val="0"/>
              </a:spcAft>
              <a:buSzPts val="1600"/>
              <a:buFont typeface="Noto Sans Symbols"/>
              <a:buChar char="▪"/>
            </a:pPr>
            <a:r>
              <a:rPr lang="en-IN"/>
              <a:t>VGG16 achieved top metrics:</a:t>
            </a:r>
            <a:endParaRPr/>
          </a:p>
          <a:p>
            <a:pPr indent="0" lvl="0" marL="0" rtl="0" algn="l">
              <a:spcBef>
                <a:spcPts val="1000"/>
              </a:spcBef>
              <a:spcAft>
                <a:spcPts val="0"/>
              </a:spcAft>
              <a:buSzPts val="1600"/>
              <a:buNone/>
            </a:pPr>
            <a:r>
              <a:rPr lang="en-IN"/>
              <a:t>     Accuracy: 88.54%         Precision: 87.76%    Recall: 88.74%      F1-score: 87.69%</a:t>
            </a:r>
            <a:endParaRPr/>
          </a:p>
          <a:p>
            <a:pPr indent="-342900" lvl="0" marL="342900" rtl="0" algn="l">
              <a:spcBef>
                <a:spcPts val="1000"/>
              </a:spcBef>
              <a:spcAft>
                <a:spcPts val="0"/>
              </a:spcAft>
              <a:buSzPts val="1600"/>
              <a:buFont typeface="Noto Sans Symbols"/>
              <a:buChar char="▪"/>
            </a:pPr>
            <a:r>
              <a:rPr lang="en-IN"/>
              <a:t>TSM12 performed comparably to InceptionV3 and ResNet152V2, showing strong potential. </a:t>
            </a:r>
            <a:endParaRPr/>
          </a:p>
          <a:p>
            <a:pPr indent="-342900" lvl="0" marL="342900" rtl="0" algn="l">
              <a:spcBef>
                <a:spcPts val="1000"/>
              </a:spcBef>
              <a:spcAft>
                <a:spcPts val="0"/>
              </a:spcAft>
              <a:buSzPts val="1600"/>
              <a:buFont typeface="Noto Sans Symbols"/>
              <a:buChar char="▪"/>
            </a:pPr>
            <a:r>
              <a:rPr lang="en-IN"/>
              <a:t>More malignant lesion images needed for improved malignancy classification.</a:t>
            </a:r>
            <a:endParaRPr/>
          </a:p>
          <a:p>
            <a:pPr indent="-342900" lvl="0" marL="342900" rtl="0" algn="l">
              <a:spcBef>
                <a:spcPts val="1000"/>
              </a:spcBef>
              <a:spcAft>
                <a:spcPts val="0"/>
              </a:spcAft>
              <a:buSzPts val="1600"/>
              <a:buFont typeface="Noto Sans Symbols"/>
              <a:buChar char="▪"/>
            </a:pPr>
            <a:r>
              <a:rPr lang="en-IN"/>
              <a:t>Highlights CNNs’ potential in medical imaging for early detection and disease classification.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5"/>
          <p:cNvSpPr txBox="1"/>
          <p:nvPr>
            <p:ph type="title"/>
          </p:nvPr>
        </p:nvSpPr>
        <p:spPr>
          <a:xfrm>
            <a:off x="646111" y="452718"/>
            <a:ext cx="9404723" cy="7664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Future Work:</a:t>
            </a:r>
            <a:endParaRPr/>
          </a:p>
        </p:txBody>
      </p:sp>
      <p:sp>
        <p:nvSpPr>
          <p:cNvPr id="234" name="Google Shape;234;p15"/>
          <p:cNvSpPr txBox="1"/>
          <p:nvPr>
            <p:ph idx="1" type="body"/>
          </p:nvPr>
        </p:nvSpPr>
        <p:spPr>
          <a:xfrm>
            <a:off x="645132" y="1459832"/>
            <a:ext cx="10985394" cy="478856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Font typeface="Noto Sans Symbols"/>
              <a:buChar char="▪"/>
            </a:pPr>
            <a:r>
              <a:rPr lang="en-IN"/>
              <a:t>Explore other class imbalance techniques to improve the skin lesion category classifications for classes that are underrepresented. </a:t>
            </a:r>
            <a:endParaRPr/>
          </a:p>
          <a:p>
            <a:pPr indent="-342900" lvl="0" marL="342900" rtl="0" algn="l">
              <a:spcBef>
                <a:spcPts val="1000"/>
              </a:spcBef>
              <a:spcAft>
                <a:spcPts val="0"/>
              </a:spcAft>
              <a:buSzPts val="1600"/>
              <a:buFont typeface="Noto Sans Symbols"/>
              <a:buChar char="▪"/>
            </a:pPr>
            <a:r>
              <a:rPr lang="en-IN"/>
              <a:t>Utilize all the data in this data set, such as age and sex, via other machine learning techniques to extract useful information that can be combined with the work demonstrated in this paper. </a:t>
            </a:r>
            <a:endParaRPr/>
          </a:p>
          <a:p>
            <a:pPr indent="-342900" lvl="0" marL="342900" rtl="0" algn="l">
              <a:spcBef>
                <a:spcPts val="1000"/>
              </a:spcBef>
              <a:spcAft>
                <a:spcPts val="0"/>
              </a:spcAft>
              <a:buSzPts val="1600"/>
              <a:buFont typeface="Noto Sans Symbols"/>
              <a:buChar char="▪"/>
            </a:pPr>
            <a:r>
              <a:rPr lang="en-IN"/>
              <a:t>Explore other skin lesion data sets to obtain more training data to feed into our models, specially for the underrepresented and malignant skin lesion classes. • Explore other pre-trained CNN models. </a:t>
            </a:r>
            <a:endParaRPr/>
          </a:p>
          <a:p>
            <a:pPr indent="-342900" lvl="0" marL="342900" rtl="0" algn="l">
              <a:spcBef>
                <a:spcPts val="1000"/>
              </a:spcBef>
              <a:spcAft>
                <a:spcPts val="0"/>
              </a:spcAft>
              <a:buSzPts val="1600"/>
              <a:buFont typeface="Noto Sans Symbols"/>
              <a:buChar char="▪"/>
            </a:pPr>
            <a:r>
              <a:rPr lang="en-IN"/>
              <a:t>Enhance TSM12’s architecture and implementation, by further tuning hyperparameters, such as the number of layers, the type of layers and the layers’ hyperparameter values.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6"/>
          <p:cNvSpPr txBox="1"/>
          <p:nvPr>
            <p:ph type="title"/>
          </p:nvPr>
        </p:nvSpPr>
        <p:spPr>
          <a:xfrm>
            <a:off x="646111" y="452718"/>
            <a:ext cx="9404723" cy="7664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References:</a:t>
            </a:r>
            <a:endParaRPr/>
          </a:p>
        </p:txBody>
      </p:sp>
      <p:sp>
        <p:nvSpPr>
          <p:cNvPr id="240" name="Google Shape;240;p16"/>
          <p:cNvSpPr txBox="1"/>
          <p:nvPr>
            <p:ph idx="1" type="body"/>
          </p:nvPr>
        </p:nvSpPr>
        <p:spPr>
          <a:xfrm>
            <a:off x="645132" y="1459832"/>
            <a:ext cx="10985394" cy="478856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Font typeface="Noto Sans Symbols"/>
              <a:buChar char="▪"/>
            </a:pPr>
            <a:r>
              <a:rPr lang="en-IN"/>
              <a:t>] P. Canada, ”Skin cancer - Canada.ca”, Canada.ca, 2020. [Online]. Available: </a:t>
            </a:r>
            <a:r>
              <a:rPr lang="en-IN" u="sng">
                <a:solidFill>
                  <a:schemeClr val="hlink"/>
                </a:solidFill>
                <a:hlinkClick r:id="rId3"/>
              </a:rPr>
              <a:t>https://www.canada.ca/en/public-health/services/sun-safety/skin-cancer.html</a:t>
            </a:r>
            <a:r>
              <a:rPr lang="en-IN"/>
              <a:t>.</a:t>
            </a:r>
            <a:endParaRPr/>
          </a:p>
          <a:p>
            <a:pPr indent="-342900" lvl="0" marL="342900" rtl="0" algn="l">
              <a:spcBef>
                <a:spcPts val="1000"/>
              </a:spcBef>
              <a:spcAft>
                <a:spcPts val="0"/>
              </a:spcAft>
              <a:buSzPts val="1600"/>
              <a:buFont typeface="Noto Sans Symbols"/>
              <a:buChar char="▪"/>
            </a:pPr>
            <a:r>
              <a:rPr lang="en-IN"/>
              <a:t> [2] Artificial intelligence in medicine:Machine learning.” [Online]. Available: https://www.ibm.com/watson-health/learn/artificial-intelligence-medicine </a:t>
            </a:r>
            <a:endParaRPr/>
          </a:p>
          <a:p>
            <a:pPr indent="-342900" lvl="0" marL="342900" rtl="0" algn="l">
              <a:spcBef>
                <a:spcPts val="1000"/>
              </a:spcBef>
              <a:spcAft>
                <a:spcPts val="0"/>
              </a:spcAft>
              <a:buSzPts val="1600"/>
              <a:buFont typeface="Noto Sans Symbols"/>
              <a:buChar char="▪"/>
            </a:pPr>
            <a:r>
              <a:rPr lang="en-IN"/>
              <a:t>[3] P. Tschandl, C. Rosendahl and H. Kittler, ”The HAM10000 dataset, a large collection of multi-source dermatoscopic images of common pigmented skin lesions”, Scientific Data, vol. 5, no. 1, 2018. Available: 10.1038/sdata.2018.161. </a:t>
            </a:r>
            <a:endParaRPr/>
          </a:p>
          <a:p>
            <a:pPr indent="-342900" lvl="0" marL="342900" rtl="0" algn="l">
              <a:spcBef>
                <a:spcPts val="1000"/>
              </a:spcBef>
              <a:spcAft>
                <a:spcPts val="0"/>
              </a:spcAft>
              <a:buSzPts val="1600"/>
              <a:buFont typeface="Noto Sans Symbols"/>
              <a:buChar char="▪"/>
            </a:pPr>
            <a:r>
              <a:rPr lang="en-IN"/>
              <a:t>[4] ”A Comprehensive Guide to Convolutional Neural Networks—the ELI5 way”, Medium, 2020. [Online]. Available: https://towardsdatascience.com/a-comprehensive-guide-to-convolutionalneural-networks-the-eli5-way-3bd2b1164a53.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
          <p:cNvSpPr txBox="1"/>
          <p:nvPr>
            <p:ph type="title"/>
          </p:nvPr>
        </p:nvSpPr>
        <p:spPr>
          <a:xfrm>
            <a:off x="646111" y="452718"/>
            <a:ext cx="9404723" cy="106499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                 INTRODUCTION</a:t>
            </a:r>
            <a:endParaRPr/>
          </a:p>
        </p:txBody>
      </p:sp>
      <p:sp>
        <p:nvSpPr>
          <p:cNvPr id="154" name="Google Shape;154;p2"/>
          <p:cNvSpPr txBox="1"/>
          <p:nvPr>
            <p:ph idx="1" type="body"/>
          </p:nvPr>
        </p:nvSpPr>
        <p:spPr>
          <a:xfrm>
            <a:off x="1103312" y="1602558"/>
            <a:ext cx="8946541" cy="464584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IN"/>
              <a:t>Skin cancer is defined as the abnormal growth of skin cells that is most often developed on skin exposed to the sun, primarily the areas of the scalp, face, lips, ears, neck, chest, arms, hands, and legs. It affects people of all skin tones, including those with darker complexions. It represents a major public health concern as it affects many people around the world.</a:t>
            </a:r>
            <a:endParaRPr/>
          </a:p>
          <a:p>
            <a:pPr indent="-342900" lvl="0" marL="342900" rtl="0" algn="l">
              <a:spcBef>
                <a:spcPts val="1000"/>
              </a:spcBef>
              <a:spcAft>
                <a:spcPts val="0"/>
              </a:spcAft>
              <a:buSzPts val="1600"/>
              <a:buChar char="►"/>
            </a:pPr>
            <a:r>
              <a:rPr lang="en-IN"/>
              <a:t>Lesion analysis is vital in medicine. The healthcare industry collects vast amounts of data from patient studies, appointments, and hospital visits, which can reveal crucial insights about illnesses. Analyzing data on malignant pigmented lesions, for example, aids early skin cancer detection, potentially reducing mortality by enabling timely interventions to mitigate or eliminate cancer.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n-IN"/>
              <a:t>Motivation.</a:t>
            </a:r>
            <a:endParaRPr/>
          </a:p>
        </p:txBody>
      </p:sp>
      <p:sp>
        <p:nvSpPr>
          <p:cNvPr id="160" name="Google Shape;160;p3"/>
          <p:cNvSpPr txBox="1"/>
          <p:nvPr>
            <p:ph idx="1" type="body"/>
          </p:nvPr>
        </p:nvSpPr>
        <p:spPr>
          <a:xfrm>
            <a:off x="838200" y="2224216"/>
            <a:ext cx="10515600" cy="370702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IN"/>
              <a:t>The motivation  is to develop an effective neural network for skin lesion diagnosis using the dataset.</a:t>
            </a:r>
            <a:endParaRPr/>
          </a:p>
          <a:p>
            <a:pPr indent="-342900" lvl="0" marL="342900" rtl="0" algn="l">
              <a:spcBef>
                <a:spcPts val="1000"/>
              </a:spcBef>
              <a:spcAft>
                <a:spcPts val="0"/>
              </a:spcAft>
              <a:buSzPts val="1600"/>
              <a:buChar char="►"/>
            </a:pPr>
            <a:r>
              <a:rPr lang="en-IN"/>
              <a:t>The aim is to make a meaningful contribution to the field of dermatological image analysis and to improve the tools available for skin cancer diagnosis.</a:t>
            </a:r>
            <a:endParaRPr/>
          </a:p>
          <a:p>
            <a:pPr indent="-342900" lvl="0" marL="342900" rtl="0" algn="l">
              <a:spcBef>
                <a:spcPts val="1000"/>
              </a:spcBef>
              <a:spcAft>
                <a:spcPts val="0"/>
              </a:spcAft>
              <a:buSzPts val="1600"/>
              <a:buChar char="►"/>
            </a:pPr>
            <a:r>
              <a:rPr lang="en-IN"/>
              <a:t>The goal is to contribute to the advancement of automated skin lesion diagnosis methods, ultimately aiming for better clinical outcomes and efficiency in dermatological assessments.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
          <p:cNvSpPr txBox="1"/>
          <p:nvPr>
            <p:ph type="title"/>
          </p:nvPr>
        </p:nvSpPr>
        <p:spPr>
          <a:xfrm>
            <a:off x="646111" y="452718"/>
            <a:ext cx="9404723" cy="98958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                    OBJECTIVE</a:t>
            </a:r>
            <a:endParaRPr/>
          </a:p>
        </p:txBody>
      </p:sp>
      <p:sp>
        <p:nvSpPr>
          <p:cNvPr id="166" name="Google Shape;166;p4"/>
          <p:cNvSpPr txBox="1"/>
          <p:nvPr>
            <p:ph idx="1" type="body"/>
          </p:nvPr>
        </p:nvSpPr>
        <p:spPr>
          <a:xfrm>
            <a:off x="1103312" y="1602558"/>
            <a:ext cx="8946541" cy="464584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IN"/>
              <a:t>To develop a convolutional neural network to accurately classify pigmented skin lesions in dermoscopic images to detect the malignant skin lesions as early as possible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n-IN"/>
              <a:t>Problem Statement.</a:t>
            </a:r>
            <a:endParaRPr/>
          </a:p>
        </p:txBody>
      </p:sp>
      <p:sp>
        <p:nvSpPr>
          <p:cNvPr id="172" name="Google Shape;172;p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IN"/>
              <a:t>The task is to develop an automated algorithm for skin lesion diagnosis using a dataset of 10,000 images, each belonging to one of seven image-level classes. </a:t>
            </a:r>
            <a:endParaRPr/>
          </a:p>
          <a:p>
            <a:pPr indent="-342900" lvl="0" marL="342900" rtl="0" algn="l">
              <a:spcBef>
                <a:spcPts val="1000"/>
              </a:spcBef>
              <a:spcAft>
                <a:spcPts val="0"/>
              </a:spcAft>
              <a:buSzPts val="1600"/>
              <a:buChar char="►"/>
            </a:pPr>
            <a:r>
              <a:rPr lang="en-IN"/>
              <a:t>The challenge is to accurately classify these images while addressing significant issues such as class imbalance within the dataset.</a:t>
            </a:r>
            <a:endParaRPr/>
          </a:p>
          <a:p>
            <a:pPr indent="-342900" lvl="0" marL="342900" rtl="0" algn="l">
              <a:spcBef>
                <a:spcPts val="1000"/>
              </a:spcBef>
              <a:spcAft>
                <a:spcPts val="0"/>
              </a:spcAft>
              <a:buSzPts val="1600"/>
              <a:buChar char="►"/>
            </a:pPr>
            <a:r>
              <a:rPr lang="en-IN"/>
              <a:t>The problem is to overcome these challenges by developing a deep learning-based solution that can effectively distinguish between the seven classes of skin lesions, ultimately improving the accuracy of automated skin lesion diagnosis systems​.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6"/>
          <p:cNvSpPr txBox="1"/>
          <p:nvPr>
            <p:ph type="title"/>
          </p:nvPr>
        </p:nvSpPr>
        <p:spPr>
          <a:xfrm flipH="1" rot="10800000">
            <a:off x="646111" y="224589"/>
            <a:ext cx="9404723" cy="22812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id="178" name="Google Shape;178;p6"/>
          <p:cNvSpPr txBox="1"/>
          <p:nvPr>
            <p:ph idx="1" type="body"/>
          </p:nvPr>
        </p:nvSpPr>
        <p:spPr>
          <a:xfrm>
            <a:off x="645131" y="705854"/>
            <a:ext cx="10215373" cy="554254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0" i="0" lang="en-IN">
                <a:solidFill>
                  <a:srgbClr val="E3E3E3"/>
                </a:solidFill>
                <a:latin typeface="Roboto"/>
                <a:ea typeface="Roboto"/>
                <a:cs typeface="Roboto"/>
                <a:sym typeface="Roboto"/>
              </a:rPr>
              <a:t>The 7 different diagnostic skin lesion categories to be predicted are:</a:t>
            </a:r>
            <a:endParaRPr/>
          </a:p>
          <a:p>
            <a:pPr indent="-342900" lvl="0" marL="342900" rtl="0" algn="l">
              <a:spcBef>
                <a:spcPts val="1000"/>
              </a:spcBef>
              <a:spcAft>
                <a:spcPts val="0"/>
              </a:spcAft>
              <a:buSzPts val="1600"/>
              <a:buFont typeface="Arial"/>
              <a:buChar char="•"/>
            </a:pPr>
            <a:r>
              <a:rPr b="1" i="0" lang="en-IN">
                <a:solidFill>
                  <a:srgbClr val="E3E3E3"/>
                </a:solidFill>
                <a:latin typeface="Roboto"/>
                <a:ea typeface="Roboto"/>
                <a:cs typeface="Roboto"/>
                <a:sym typeface="Roboto"/>
              </a:rPr>
              <a:t>Melanocytic nevi</a:t>
            </a:r>
            <a:endParaRPr>
              <a:solidFill>
                <a:srgbClr val="E3E3E3"/>
              </a:solidFill>
              <a:latin typeface="Roboto"/>
              <a:ea typeface="Roboto"/>
              <a:cs typeface="Roboto"/>
              <a:sym typeface="Roboto"/>
            </a:endParaRPr>
          </a:p>
          <a:p>
            <a:pPr indent="-342900" lvl="0" marL="342900" rtl="0" algn="l">
              <a:spcBef>
                <a:spcPts val="1000"/>
              </a:spcBef>
              <a:spcAft>
                <a:spcPts val="0"/>
              </a:spcAft>
              <a:buSzPts val="1600"/>
              <a:buFont typeface="Arial"/>
              <a:buChar char="•"/>
            </a:pPr>
            <a:r>
              <a:rPr b="1" i="0" lang="en-IN">
                <a:solidFill>
                  <a:srgbClr val="E3E3E3"/>
                </a:solidFill>
                <a:latin typeface="Roboto"/>
                <a:ea typeface="Roboto"/>
                <a:cs typeface="Roboto"/>
                <a:sym typeface="Roboto"/>
              </a:rPr>
              <a:t>Melanoma</a:t>
            </a:r>
            <a:endParaRPr b="1" i="0">
              <a:solidFill>
                <a:srgbClr val="E3E3E3"/>
              </a:solidFill>
              <a:latin typeface="Roboto"/>
              <a:ea typeface="Roboto"/>
              <a:cs typeface="Roboto"/>
              <a:sym typeface="Roboto"/>
            </a:endParaRPr>
          </a:p>
          <a:p>
            <a:pPr indent="-342900" lvl="0" marL="342900" rtl="0" algn="l">
              <a:spcBef>
                <a:spcPts val="1000"/>
              </a:spcBef>
              <a:spcAft>
                <a:spcPts val="0"/>
              </a:spcAft>
              <a:buSzPts val="1600"/>
              <a:buFont typeface="Arial"/>
              <a:buChar char="•"/>
            </a:pPr>
            <a:r>
              <a:rPr b="1" i="0" lang="en-IN">
                <a:solidFill>
                  <a:srgbClr val="E3E3E3"/>
                </a:solidFill>
                <a:latin typeface="Roboto"/>
                <a:ea typeface="Roboto"/>
                <a:cs typeface="Roboto"/>
                <a:sym typeface="Roboto"/>
              </a:rPr>
              <a:t>Benign keratosis-like lesions</a:t>
            </a:r>
            <a:endParaRPr b="1">
              <a:solidFill>
                <a:srgbClr val="E3E3E3"/>
              </a:solidFill>
              <a:latin typeface="Roboto"/>
              <a:ea typeface="Roboto"/>
              <a:cs typeface="Roboto"/>
              <a:sym typeface="Roboto"/>
            </a:endParaRPr>
          </a:p>
          <a:p>
            <a:pPr indent="-342900" lvl="0" marL="342900" rtl="0" algn="l">
              <a:spcBef>
                <a:spcPts val="1000"/>
              </a:spcBef>
              <a:spcAft>
                <a:spcPts val="0"/>
              </a:spcAft>
              <a:buSzPts val="1600"/>
              <a:buFont typeface="Arial"/>
              <a:buChar char="•"/>
            </a:pPr>
            <a:r>
              <a:rPr b="1" i="0" lang="en-IN">
                <a:solidFill>
                  <a:srgbClr val="E3E3E3"/>
                </a:solidFill>
                <a:latin typeface="Roboto"/>
                <a:ea typeface="Roboto"/>
                <a:cs typeface="Roboto"/>
                <a:sym typeface="Roboto"/>
              </a:rPr>
              <a:t>Basal cell carcinoma</a:t>
            </a:r>
            <a:endParaRPr b="1" i="0">
              <a:solidFill>
                <a:srgbClr val="E3E3E3"/>
              </a:solidFill>
              <a:latin typeface="Roboto"/>
              <a:ea typeface="Roboto"/>
              <a:cs typeface="Roboto"/>
              <a:sym typeface="Roboto"/>
            </a:endParaRPr>
          </a:p>
          <a:p>
            <a:pPr indent="-342900" lvl="0" marL="342900" rtl="0" algn="l">
              <a:spcBef>
                <a:spcPts val="1000"/>
              </a:spcBef>
              <a:spcAft>
                <a:spcPts val="0"/>
              </a:spcAft>
              <a:buSzPts val="1600"/>
              <a:buFont typeface="Arial"/>
              <a:buChar char="•"/>
            </a:pPr>
            <a:r>
              <a:rPr b="1" i="0" lang="en-IN">
                <a:solidFill>
                  <a:srgbClr val="E3E3E3"/>
                </a:solidFill>
                <a:latin typeface="Roboto"/>
                <a:ea typeface="Roboto"/>
                <a:cs typeface="Roboto"/>
                <a:sym typeface="Roboto"/>
              </a:rPr>
              <a:t>Actinic keratoses</a:t>
            </a:r>
            <a:endParaRPr b="1">
              <a:solidFill>
                <a:srgbClr val="E3E3E3"/>
              </a:solidFill>
              <a:latin typeface="Roboto"/>
              <a:ea typeface="Roboto"/>
              <a:cs typeface="Roboto"/>
              <a:sym typeface="Roboto"/>
            </a:endParaRPr>
          </a:p>
          <a:p>
            <a:pPr indent="-342900" lvl="0" marL="342900" rtl="0" algn="l">
              <a:spcBef>
                <a:spcPts val="1000"/>
              </a:spcBef>
              <a:spcAft>
                <a:spcPts val="0"/>
              </a:spcAft>
              <a:buSzPts val="1600"/>
              <a:buFont typeface="Arial"/>
              <a:buChar char="•"/>
            </a:pPr>
            <a:r>
              <a:rPr b="1" i="0" lang="en-IN">
                <a:solidFill>
                  <a:srgbClr val="E3E3E3"/>
                </a:solidFill>
                <a:latin typeface="Roboto"/>
                <a:ea typeface="Roboto"/>
                <a:cs typeface="Roboto"/>
                <a:sym typeface="Roboto"/>
              </a:rPr>
              <a:t>Vascular lesions</a:t>
            </a:r>
            <a:endParaRPr b="1" i="0">
              <a:solidFill>
                <a:srgbClr val="E3E3E3"/>
              </a:solidFill>
              <a:latin typeface="Roboto"/>
              <a:ea typeface="Roboto"/>
              <a:cs typeface="Roboto"/>
              <a:sym typeface="Roboto"/>
            </a:endParaRPr>
          </a:p>
          <a:p>
            <a:pPr indent="-342900" lvl="0" marL="342900" rtl="0" algn="l">
              <a:spcBef>
                <a:spcPts val="1000"/>
              </a:spcBef>
              <a:spcAft>
                <a:spcPts val="0"/>
              </a:spcAft>
              <a:buSzPts val="1600"/>
              <a:buFont typeface="Arial"/>
              <a:buChar char="•"/>
            </a:pPr>
            <a:r>
              <a:rPr b="1" i="0" lang="en-IN">
                <a:solidFill>
                  <a:srgbClr val="E3E3E3"/>
                </a:solidFill>
                <a:latin typeface="Roboto"/>
                <a:ea typeface="Roboto"/>
                <a:cs typeface="Roboto"/>
                <a:sym typeface="Roboto"/>
              </a:rPr>
              <a:t>Dermatofibroma</a:t>
            </a:r>
            <a:endParaRPr/>
          </a:p>
        </p:txBody>
      </p:sp>
      <p:pic>
        <p:nvPicPr>
          <p:cNvPr id="179" name="Google Shape;179;p6"/>
          <p:cNvPicPr preferRelativeResize="0"/>
          <p:nvPr/>
        </p:nvPicPr>
        <p:blipFill rotWithShape="1">
          <a:blip r:embed="rId3">
            <a:alphaModFix/>
          </a:blip>
          <a:srcRect b="0" l="0" r="0" t="0"/>
          <a:stretch/>
        </p:blipFill>
        <p:spPr>
          <a:xfrm>
            <a:off x="4606177" y="1315452"/>
            <a:ext cx="6940691" cy="48848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type="title"/>
          </p:nvPr>
        </p:nvSpPr>
        <p:spPr>
          <a:xfrm>
            <a:off x="646111" y="452718"/>
            <a:ext cx="9404723" cy="6596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MODELS USED:</a:t>
            </a:r>
            <a:endParaRPr/>
          </a:p>
        </p:txBody>
      </p:sp>
      <p:sp>
        <p:nvSpPr>
          <p:cNvPr id="185" name="Google Shape;185;p7"/>
          <p:cNvSpPr txBox="1"/>
          <p:nvPr>
            <p:ph idx="1" type="body"/>
          </p:nvPr>
        </p:nvSpPr>
        <p:spPr>
          <a:xfrm>
            <a:off x="645130" y="1376314"/>
            <a:ext cx="9404723" cy="487208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i="0" lang="en-IN">
                <a:solidFill>
                  <a:srgbClr val="E3E3E3"/>
                </a:solidFill>
                <a:latin typeface="Roboto"/>
                <a:ea typeface="Roboto"/>
                <a:cs typeface="Roboto"/>
                <a:sym typeface="Roboto"/>
              </a:rPr>
              <a:t>Basic Convolutional Neural Network (CNN) Implementation : </a:t>
            </a:r>
            <a:r>
              <a:rPr lang="en-IN"/>
              <a:t>A CNN is a class of deep neural networks that comprise of FC feed forward neural networks and utilize convolution in place of general matrix multiplication in at least one of their layers. </a:t>
            </a:r>
            <a:endParaRPr/>
          </a:p>
          <a:p>
            <a:pPr indent="-342900" lvl="0" marL="342900" rtl="0" algn="l">
              <a:spcBef>
                <a:spcPts val="1000"/>
              </a:spcBef>
              <a:spcAft>
                <a:spcPts val="0"/>
              </a:spcAft>
              <a:buSzPts val="1600"/>
              <a:buChar char="►"/>
            </a:pPr>
            <a:r>
              <a:rPr b="1" i="0" lang="en-IN">
                <a:solidFill>
                  <a:srgbClr val="E3E3E3"/>
                </a:solidFill>
                <a:latin typeface="Roboto"/>
                <a:ea typeface="Roboto"/>
                <a:cs typeface="Roboto"/>
                <a:sym typeface="Roboto"/>
              </a:rPr>
              <a:t>InceptionV3 : </a:t>
            </a:r>
            <a:r>
              <a:rPr lang="en-IN"/>
              <a:t>It is a 48-layered model that was initially introduced during the ImageNet recognition challenge in 2015</a:t>
            </a:r>
            <a:endParaRPr b="0" i="0">
              <a:solidFill>
                <a:srgbClr val="E3E3E3"/>
              </a:solidFill>
              <a:latin typeface="Roboto"/>
              <a:ea typeface="Roboto"/>
              <a:cs typeface="Roboto"/>
              <a:sym typeface="Roboto"/>
            </a:endParaRPr>
          </a:p>
          <a:p>
            <a:pPr indent="-342900" lvl="0" marL="342900" rtl="0" algn="l">
              <a:spcBef>
                <a:spcPts val="1000"/>
              </a:spcBef>
              <a:spcAft>
                <a:spcPts val="0"/>
              </a:spcAft>
              <a:buSzPts val="1600"/>
              <a:buChar char="►"/>
            </a:pPr>
            <a:r>
              <a:rPr b="1" i="0" lang="en-IN">
                <a:solidFill>
                  <a:srgbClr val="E3E3E3"/>
                </a:solidFill>
                <a:latin typeface="Roboto"/>
                <a:ea typeface="Roboto"/>
                <a:cs typeface="Roboto"/>
                <a:sym typeface="Roboto"/>
              </a:rPr>
              <a:t>ResNet152V2 : </a:t>
            </a:r>
            <a:r>
              <a:rPr lang="en-IN"/>
              <a:t>is a 152-layered residual neural network (ResNet) developed by Microsoft’s research team. It builds on constructs known from pyramidal cells in the cerebral cortex, by skipping connections or jumping over layers</a:t>
            </a:r>
            <a:endParaRPr b="0" i="0">
              <a:solidFill>
                <a:srgbClr val="E3E3E3"/>
              </a:solidFill>
              <a:latin typeface="Roboto"/>
              <a:ea typeface="Roboto"/>
              <a:cs typeface="Roboto"/>
              <a:sym typeface="Roboto"/>
            </a:endParaRPr>
          </a:p>
          <a:p>
            <a:pPr indent="-342900" lvl="0" marL="342900" rtl="0" algn="l">
              <a:spcBef>
                <a:spcPts val="1000"/>
              </a:spcBef>
              <a:spcAft>
                <a:spcPts val="0"/>
              </a:spcAft>
              <a:buSzPts val="1600"/>
              <a:buChar char="►"/>
            </a:pPr>
            <a:r>
              <a:rPr b="1" i="0" lang="en-IN">
                <a:solidFill>
                  <a:srgbClr val="E3E3E3"/>
                </a:solidFill>
                <a:latin typeface="Roboto"/>
                <a:ea typeface="Roboto"/>
                <a:cs typeface="Roboto"/>
                <a:sym typeface="Roboto"/>
              </a:rPr>
              <a:t>VGG16: </a:t>
            </a:r>
            <a:r>
              <a:rPr lang="en-IN"/>
              <a:t>is a 16-layered CNN model that utilizes an architecture of increasing depths with very small convolution filters</a:t>
            </a:r>
            <a:endParaRPr b="0" i="0">
              <a:solidFill>
                <a:srgbClr val="E3E3E3"/>
              </a:solidFill>
              <a:latin typeface="Roboto"/>
              <a:ea typeface="Roboto"/>
              <a:cs typeface="Roboto"/>
              <a:sym typeface="Roboto"/>
            </a:endParaRPr>
          </a:p>
          <a:p>
            <a:pPr indent="-241300" lvl="0" marL="342900" rtl="0" algn="l">
              <a:spcBef>
                <a:spcPts val="1000"/>
              </a:spcBef>
              <a:spcAft>
                <a:spcPts val="0"/>
              </a:spcAft>
              <a:buSzPts val="16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txBox="1"/>
          <p:nvPr>
            <p:ph type="title"/>
          </p:nvPr>
        </p:nvSpPr>
        <p:spPr>
          <a:xfrm>
            <a:off x="646111" y="452718"/>
            <a:ext cx="9404723" cy="6596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Dataset Used:</a:t>
            </a:r>
            <a:endParaRPr/>
          </a:p>
        </p:txBody>
      </p:sp>
      <p:sp>
        <p:nvSpPr>
          <p:cNvPr id="191" name="Google Shape;191;p8"/>
          <p:cNvSpPr txBox="1"/>
          <p:nvPr>
            <p:ph idx="1" type="body"/>
          </p:nvPr>
        </p:nvSpPr>
        <p:spPr>
          <a:xfrm>
            <a:off x="645130" y="1376314"/>
            <a:ext cx="9404723" cy="487208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IN"/>
              <a:t>The data set used in this paper was “The HAM10000 dataset, a large collection of multi-source dermoscopic images of common pigmented skin lesions”. It consisted of 10,015 dermoscopic skin pigmented lesion 600 by 450 pixel images, digitized and stored as JPEG images.</a:t>
            </a:r>
            <a:endParaRPr/>
          </a:p>
          <a:p>
            <a:pPr indent="-342900" lvl="0" marL="342900" rtl="0" algn="l">
              <a:spcBef>
                <a:spcPts val="1000"/>
              </a:spcBef>
              <a:spcAft>
                <a:spcPts val="0"/>
              </a:spcAft>
              <a:buSzPts val="1600"/>
              <a:buChar char="►"/>
            </a:pPr>
            <a:r>
              <a:rPr lang="en-IN"/>
              <a:t>The data set included 7 attributes associated with each image and patient, which were: </a:t>
            </a:r>
            <a:endParaRPr/>
          </a:p>
          <a:p>
            <a:pPr indent="-342900" lvl="0" marL="342900" rtl="0" algn="l">
              <a:spcBef>
                <a:spcPts val="1000"/>
              </a:spcBef>
              <a:spcAft>
                <a:spcPts val="0"/>
              </a:spcAft>
              <a:buSzPts val="1600"/>
              <a:buChar char="►"/>
            </a:pPr>
            <a:r>
              <a:rPr lang="en-IN"/>
              <a:t>• Patient’s Age [age] • Patient’s Sex [sex] • A Lesion ID [lesion id] • An Image ID [image id] • A Technical Validation Field Type [dx type] • The Localization of the Skin Lesion [localization] • A Diagnostic Skin Lesion Category [dx]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txBox="1"/>
          <p:nvPr>
            <p:ph type="title"/>
          </p:nvPr>
        </p:nvSpPr>
        <p:spPr>
          <a:xfrm flipH="1" rot="10800000">
            <a:off x="646111" y="-368968"/>
            <a:ext cx="9404723" cy="4571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id="197" name="Google Shape;197;p9"/>
          <p:cNvSpPr txBox="1"/>
          <p:nvPr>
            <p:ph idx="1" type="body"/>
          </p:nvPr>
        </p:nvSpPr>
        <p:spPr>
          <a:xfrm>
            <a:off x="224590" y="318437"/>
            <a:ext cx="5550568" cy="593790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b="1" i="0" lang="en-IN">
                <a:solidFill>
                  <a:srgbClr val="E3E3E3"/>
                </a:solidFill>
                <a:latin typeface="Roboto"/>
                <a:ea typeface="Roboto"/>
                <a:cs typeface="Roboto"/>
                <a:sym typeface="Roboto"/>
              </a:rPr>
              <a:t>Data Pre-Processing</a:t>
            </a:r>
            <a:endParaRPr b="0" i="0">
              <a:solidFill>
                <a:srgbClr val="E3E3E3"/>
              </a:solidFill>
              <a:latin typeface="Roboto"/>
              <a:ea typeface="Roboto"/>
              <a:cs typeface="Roboto"/>
              <a:sym typeface="Roboto"/>
            </a:endParaRPr>
          </a:p>
          <a:p>
            <a:pPr indent="0" lvl="0" marL="0" rtl="0" algn="l">
              <a:spcBef>
                <a:spcPts val="1450"/>
              </a:spcBef>
              <a:spcAft>
                <a:spcPts val="0"/>
              </a:spcAft>
              <a:buSzPct val="79999"/>
              <a:buNone/>
            </a:pPr>
            <a:r>
              <a:rPr b="1" i="0" lang="en-IN">
                <a:solidFill>
                  <a:srgbClr val="E3E3E3"/>
                </a:solidFill>
                <a:latin typeface="Roboto"/>
                <a:ea typeface="Roboto"/>
                <a:cs typeface="Roboto"/>
                <a:sym typeface="Roboto"/>
              </a:rPr>
              <a:t> </a:t>
            </a:r>
            <a:r>
              <a:rPr b="1" lang="en-IN">
                <a:solidFill>
                  <a:srgbClr val="E3E3E3"/>
                </a:solidFill>
                <a:latin typeface="Roboto"/>
                <a:ea typeface="Roboto"/>
                <a:cs typeface="Roboto"/>
                <a:sym typeface="Roboto"/>
              </a:rPr>
              <a:t>      </a:t>
            </a:r>
            <a:r>
              <a:rPr b="1" i="0" lang="en-IN">
                <a:solidFill>
                  <a:srgbClr val="E3E3E3"/>
                </a:solidFill>
                <a:latin typeface="Roboto"/>
                <a:ea typeface="Roboto"/>
                <a:cs typeface="Roboto"/>
                <a:sym typeface="Roboto"/>
              </a:rPr>
              <a:t>Importing Essential Libraries</a:t>
            </a:r>
            <a:endParaRPr b="0" i="0">
              <a:solidFill>
                <a:srgbClr val="E3E3E3"/>
              </a:solidFill>
              <a:latin typeface="Roboto"/>
              <a:ea typeface="Roboto"/>
              <a:cs typeface="Roboto"/>
              <a:sym typeface="Roboto"/>
            </a:endParaRPr>
          </a:p>
          <a:p>
            <a:pPr indent="-342900" lvl="0" marL="342900" rtl="0" algn="l">
              <a:spcBef>
                <a:spcPts val="1000"/>
              </a:spcBef>
              <a:spcAft>
                <a:spcPts val="0"/>
              </a:spcAft>
              <a:buSzPct val="79999"/>
              <a:buFont typeface="Arial"/>
              <a:buChar char="•"/>
            </a:pPr>
            <a:r>
              <a:rPr b="1" i="0" lang="en-IN">
                <a:solidFill>
                  <a:srgbClr val="E3E3E3"/>
                </a:solidFill>
                <a:latin typeface="Roboto"/>
                <a:ea typeface="Roboto"/>
                <a:cs typeface="Roboto"/>
                <a:sym typeface="Roboto"/>
              </a:rPr>
              <a:t>Creating Classes and Defining Functions</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Creating a Dictionary of Images and their Labels</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Importing Dataset</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Reading &amp; Processing Dataset</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Cleaning Dataset</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Exploratory Dataset Analysis (EDA)</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Processing &amp; Resizing Images</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Features and Target Split</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Target One-Hot Encoding</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Training, Validation, and Test Split</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Feature Normalization</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Reshaping Images</a:t>
            </a:r>
            <a:endParaRPr b="0" i="0">
              <a:solidFill>
                <a:srgbClr val="E3E3E3"/>
              </a:solidFill>
              <a:latin typeface="Roboto"/>
              <a:ea typeface="Roboto"/>
              <a:cs typeface="Roboto"/>
              <a:sym typeface="Roboto"/>
            </a:endParaRPr>
          </a:p>
          <a:p>
            <a:pPr indent="-342900" lvl="0" marL="342900" rtl="0" algn="l">
              <a:spcBef>
                <a:spcPts val="1450"/>
              </a:spcBef>
              <a:spcAft>
                <a:spcPts val="0"/>
              </a:spcAft>
              <a:buSzPct val="79999"/>
              <a:buFont typeface="Arial"/>
              <a:buChar char="•"/>
            </a:pPr>
            <a:r>
              <a:rPr b="1" i="0" lang="en-IN">
                <a:solidFill>
                  <a:srgbClr val="E3E3E3"/>
                </a:solidFill>
                <a:latin typeface="Roboto"/>
                <a:ea typeface="Roboto"/>
                <a:cs typeface="Roboto"/>
                <a:sym typeface="Roboto"/>
              </a:rPr>
              <a:t>Data Augmentation</a:t>
            </a:r>
            <a:endParaRPr b="0" i="0">
              <a:solidFill>
                <a:srgbClr val="E3E3E3"/>
              </a:solidFill>
              <a:latin typeface="Roboto"/>
              <a:ea typeface="Roboto"/>
              <a:cs typeface="Roboto"/>
              <a:sym typeface="Roboto"/>
            </a:endParaRPr>
          </a:p>
          <a:p>
            <a:pPr indent="-258318" lvl="0" marL="342900" rtl="0" algn="l">
              <a:spcBef>
                <a:spcPts val="1450"/>
              </a:spcBef>
              <a:spcAft>
                <a:spcPts val="0"/>
              </a:spcAft>
              <a:buSzPct val="79999"/>
              <a:buNone/>
            </a:pPr>
            <a:r>
              <a:t/>
            </a:r>
            <a:endParaRPr/>
          </a:p>
        </p:txBody>
      </p:sp>
      <p:sp>
        <p:nvSpPr>
          <p:cNvPr id="198" name="Google Shape;198;p9"/>
          <p:cNvSpPr txBox="1"/>
          <p:nvPr>
            <p:ph idx="2" type="body"/>
          </p:nvPr>
        </p:nvSpPr>
        <p:spPr>
          <a:xfrm>
            <a:off x="5935579" y="318434"/>
            <a:ext cx="6031831" cy="5937903"/>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SzPct val="79999"/>
              <a:buNone/>
            </a:pPr>
            <a:r>
              <a:rPr b="1" i="0" lang="en-IN">
                <a:solidFill>
                  <a:srgbClr val="E3E3E3"/>
                </a:solidFill>
                <a:latin typeface="Roboto"/>
                <a:ea typeface="Roboto"/>
                <a:cs typeface="Roboto"/>
                <a:sym typeface="Roboto"/>
              </a:rPr>
              <a:t>      Models Evaluations</a:t>
            </a:r>
            <a:endParaRPr>
              <a:solidFill>
                <a:srgbClr val="E3E3E3"/>
              </a:solidFill>
              <a:latin typeface="Roboto"/>
              <a:ea typeface="Roboto"/>
              <a:cs typeface="Roboto"/>
              <a:sym typeface="Roboto"/>
            </a:endParaRPr>
          </a:p>
          <a:p>
            <a:pPr indent="-342900" lvl="0" marL="342900" rtl="0" algn="l">
              <a:spcBef>
                <a:spcPts val="1450"/>
              </a:spcBef>
              <a:spcAft>
                <a:spcPts val="0"/>
              </a:spcAft>
              <a:buSzPct val="79999"/>
              <a:buChar char="►"/>
            </a:pPr>
            <a:r>
              <a:rPr b="1" i="0" lang="en-IN">
                <a:solidFill>
                  <a:srgbClr val="E3E3E3"/>
                </a:solidFill>
                <a:latin typeface="Roboto"/>
                <a:ea typeface="Roboto"/>
                <a:cs typeface="Roboto"/>
                <a:sym typeface="Roboto"/>
              </a:rPr>
              <a:t>Calculate Training and Validation Sets Accuracy + Loss + Errors</a:t>
            </a:r>
            <a:endParaRPr>
              <a:solidFill>
                <a:srgbClr val="E3E3E3"/>
              </a:solidFill>
              <a:latin typeface="Roboto"/>
              <a:ea typeface="Roboto"/>
              <a:cs typeface="Roboto"/>
              <a:sym typeface="Roboto"/>
            </a:endParaRPr>
          </a:p>
          <a:p>
            <a:pPr indent="-342900" lvl="0" marL="342900" rtl="0" algn="l">
              <a:spcBef>
                <a:spcPts val="1450"/>
              </a:spcBef>
              <a:spcAft>
                <a:spcPts val="0"/>
              </a:spcAft>
              <a:buSzPct val="79999"/>
              <a:buChar char="►"/>
            </a:pPr>
            <a:r>
              <a:rPr b="1" i="0" lang="en-IN">
                <a:solidFill>
                  <a:srgbClr val="E3E3E3"/>
                </a:solidFill>
                <a:latin typeface="Roboto"/>
                <a:ea typeface="Roboto"/>
                <a:cs typeface="Roboto"/>
                <a:sym typeface="Roboto"/>
              </a:rPr>
              <a:t>Summarize Models Accuracy + Loss + RMSE + MSE against Epochs (Plot the Models History)</a:t>
            </a:r>
            <a:endParaRPr>
              <a:solidFill>
                <a:srgbClr val="E3E3E3"/>
              </a:solidFill>
              <a:latin typeface="Roboto"/>
              <a:ea typeface="Roboto"/>
              <a:cs typeface="Roboto"/>
              <a:sym typeface="Roboto"/>
            </a:endParaRPr>
          </a:p>
          <a:p>
            <a:pPr indent="-342900" lvl="0" marL="342900" rtl="0" algn="l">
              <a:spcBef>
                <a:spcPts val="1450"/>
              </a:spcBef>
              <a:spcAft>
                <a:spcPts val="0"/>
              </a:spcAft>
              <a:buSzPct val="79999"/>
              <a:buChar char="►"/>
            </a:pPr>
            <a:r>
              <a:rPr b="1" i="0" lang="en-IN">
                <a:solidFill>
                  <a:srgbClr val="E3E3E3"/>
                </a:solidFill>
                <a:latin typeface="Roboto"/>
                <a:ea typeface="Roboto"/>
                <a:cs typeface="Roboto"/>
                <a:sym typeface="Roboto"/>
              </a:rPr>
              <a:t>Calculate Testing Set Accuracy + Loss + Errors</a:t>
            </a:r>
            <a:endParaRPr>
              <a:solidFill>
                <a:srgbClr val="E3E3E3"/>
              </a:solidFill>
              <a:latin typeface="Roboto"/>
              <a:ea typeface="Roboto"/>
              <a:cs typeface="Roboto"/>
              <a:sym typeface="Roboto"/>
            </a:endParaRPr>
          </a:p>
          <a:p>
            <a:pPr indent="-342900" lvl="0" marL="342900" rtl="0" algn="l">
              <a:spcBef>
                <a:spcPts val="1450"/>
              </a:spcBef>
              <a:spcAft>
                <a:spcPts val="0"/>
              </a:spcAft>
              <a:buSzPct val="79999"/>
              <a:buChar char="►"/>
            </a:pPr>
            <a:r>
              <a:rPr b="1" i="0" lang="en-IN">
                <a:solidFill>
                  <a:srgbClr val="E3E3E3"/>
                </a:solidFill>
                <a:latin typeface="Roboto"/>
                <a:ea typeface="Roboto"/>
                <a:cs typeface="Roboto"/>
                <a:sym typeface="Roboto"/>
              </a:rPr>
              <a:t>Testing Set Confusion Matrix for True vs Predicted Labels</a:t>
            </a:r>
            <a:endParaRPr>
              <a:solidFill>
                <a:srgbClr val="E3E3E3"/>
              </a:solidFill>
              <a:latin typeface="Roboto"/>
              <a:ea typeface="Roboto"/>
              <a:cs typeface="Roboto"/>
              <a:sym typeface="Roboto"/>
            </a:endParaRPr>
          </a:p>
          <a:p>
            <a:pPr indent="-342900" lvl="0" marL="342900" rtl="0" algn="l">
              <a:spcBef>
                <a:spcPts val="1450"/>
              </a:spcBef>
              <a:spcAft>
                <a:spcPts val="0"/>
              </a:spcAft>
              <a:buSzPct val="79999"/>
              <a:buChar char="►"/>
            </a:pPr>
            <a:r>
              <a:rPr b="1" i="0" lang="en-IN">
                <a:solidFill>
                  <a:srgbClr val="E3E3E3"/>
                </a:solidFill>
                <a:latin typeface="Roboto"/>
                <a:ea typeface="Roboto"/>
                <a:cs typeface="Roboto"/>
                <a:sym typeface="Roboto"/>
              </a:rPr>
              <a:t>Generate a Confusion Matrix Classification Report</a:t>
            </a:r>
            <a:endParaRPr>
              <a:solidFill>
                <a:srgbClr val="E3E3E3"/>
              </a:solidFill>
              <a:latin typeface="Roboto"/>
              <a:ea typeface="Roboto"/>
              <a:cs typeface="Roboto"/>
              <a:sym typeface="Roboto"/>
            </a:endParaRPr>
          </a:p>
          <a:p>
            <a:pPr indent="-342900" lvl="0" marL="342900" rtl="0" algn="l">
              <a:spcBef>
                <a:spcPts val="1450"/>
              </a:spcBef>
              <a:spcAft>
                <a:spcPts val="0"/>
              </a:spcAft>
              <a:buSzPct val="79999"/>
              <a:buChar char="►"/>
            </a:pPr>
            <a:r>
              <a:rPr b="1" i="0" lang="en-IN">
                <a:solidFill>
                  <a:srgbClr val="E3E3E3"/>
                </a:solidFill>
                <a:latin typeface="Roboto"/>
                <a:ea typeface="Roboto"/>
                <a:cs typeface="Roboto"/>
                <a:sym typeface="Roboto"/>
              </a:rPr>
              <a:t>Find Out Which Skin Lesion Category had the Most Accurate Label Classification</a:t>
            </a:r>
            <a:endParaRPr b="0" i="0">
              <a:solidFill>
                <a:srgbClr val="E3E3E3"/>
              </a:solidFill>
              <a:latin typeface="Roboto"/>
              <a:ea typeface="Roboto"/>
              <a:cs typeface="Roboto"/>
              <a:sym typeface="Roboto"/>
            </a:endParaRPr>
          </a:p>
          <a:p>
            <a:pPr indent="-258318" lvl="0" marL="342900" rtl="0" algn="l">
              <a:spcBef>
                <a:spcPts val="1450"/>
              </a:spcBef>
              <a:spcAft>
                <a:spcPts val="0"/>
              </a:spcAft>
              <a:buSzPct val="79999"/>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2024-07-23T19:29:46Z</dcterms:created>
  <dc:creator>Anvesh Gangishetti</dc:creator>
</cp:coreProperties>
</file>